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70" r:id="rId12"/>
    <p:sldId id="276" r:id="rId13"/>
    <p:sldId id="277" r:id="rId14"/>
    <p:sldId id="279" r:id="rId15"/>
    <p:sldId id="273" r:id="rId16"/>
    <p:sldId id="271" r:id="rId17"/>
    <p:sldId id="274" r:id="rId18"/>
    <p:sldId id="275" r:id="rId19"/>
    <p:sldId id="278" r:id="rId20"/>
    <p:sldId id="282" r:id="rId21"/>
    <p:sldId id="258" r:id="rId22"/>
    <p:sldId id="283" r:id="rId23"/>
    <p:sldId id="284" r:id="rId24"/>
    <p:sldId id="285" r:id="rId25"/>
    <p:sldId id="286" r:id="rId26"/>
    <p:sldId id="287" r:id="rId27"/>
    <p:sldId id="288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13.Экономические методы управления природопользованием и охраной окружающей среды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 : профессор В.Н. Гавриленко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640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Налоговая база экологического налога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определяется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объемами: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   - </a:t>
            </a:r>
            <a:r>
              <a:rPr lang="ru-RU" b="1" dirty="0"/>
              <a:t>выбросов загрязняющих веществ в </a:t>
            </a:r>
            <a:r>
              <a:rPr lang="ru-RU" b="1" dirty="0" smtClean="0"/>
              <a:t>атмосферный </a:t>
            </a:r>
            <a:r>
              <a:rPr lang="ru-RU" b="1" dirty="0"/>
              <a:t>воздух;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    - </a:t>
            </a:r>
            <a:r>
              <a:rPr lang="ru-RU" b="1" dirty="0"/>
              <a:t>сбросов сточных вод;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    - </a:t>
            </a:r>
            <a:r>
              <a:rPr lang="ru-RU" b="1" dirty="0"/>
              <a:t>отходов производства, подлежащих хранению, захоронению;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/>
              <a:t>    - </a:t>
            </a:r>
            <a:r>
              <a:rPr lang="ru-RU" b="1" dirty="0" err="1"/>
              <a:t>озоноразрушающих</a:t>
            </a:r>
            <a:r>
              <a:rPr lang="ru-RU" b="1" dirty="0"/>
              <a:t> веществ, в том числе содержащихся в продукции. заявленных для получения разового разрешения на ввоз на территорию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29423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Экологическое страхование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741682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688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 Экологическое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страхование</a:t>
            </a:r>
          </a:p>
        </p:txBody>
      </p:sp>
      <p:sp>
        <p:nvSpPr>
          <p:cNvPr id="5632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8075613" cy="487362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страхование гражданской ответственности владельцев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потенциально опасных объектов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 связи с необходимостью возмещения третьим лицам совокупного экономического ущерба :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1)особо опасные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должны подлежать обязательному страхованию;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2)опасные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решение по их обязательному страхованию принимают региональные природоохранные органы;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	малоопасные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решение о страховании экологических рисков такие предприятия принимают самостоятельно.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7410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347" name="Объект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5590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Процедура экологического страхования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34481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790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7705725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5029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5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785018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5287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3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76327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0411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5.Экономическая эффективность природоохранных мероприятий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727208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791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Экономическая и экологическая эффективности производства и методика их оценки.</a:t>
            </a:r>
          </a:p>
          <a:p>
            <a:r>
              <a:rPr lang="ru-RU" dirty="0" smtClean="0"/>
              <a:t>2.Определение эколого-экономической эффективности деятельности предприятия.</a:t>
            </a:r>
          </a:p>
          <a:p>
            <a:r>
              <a:rPr lang="ru-RU" dirty="0" smtClean="0"/>
              <a:t>3.Оценка экономической эффективности инвестиций в природоохранные мероприятия.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402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Плата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природопользование.</a:t>
            </a:r>
          </a:p>
        </p:txBody>
      </p:sp>
      <p:sp>
        <p:nvSpPr>
          <p:cNvPr id="3584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73238"/>
            <a:ext cx="705643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8686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5.1.Эффективность природоохранной деятельности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931224" cy="5061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Абсолютная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экономическая эффективность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уровне предприятия может быть вычислена по формуле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= П :К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 - прибыль, полученная в результате внедрения мероприятия; К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капитальных вложений на внедрение мероприятия.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Относительная  экономическая эффективность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показатель приведенных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затрат):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Зп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Зт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+ К •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Зт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 годовые текущие затраты, К - капитальные вложения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нормативный коэффициент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18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5.2.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экологические, социальные, экономические показатели эффективности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1.Экологический- сокращение объемов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поступающих в среду загрязнения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уровня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ее загрязнения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улучшение качества земельных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лесных,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водных ресурсов и атмосферного воздуха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2. Социальный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улучшение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условий жизни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населения, повышении эффективности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общественного производства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увеличении национального богатства страны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3.Экономический-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предотвращение)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потерь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ПР,  трудовых затрат  в производственной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непроизводственной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сферах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сфере личного потребления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487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Под </a:t>
            </a:r>
            <a:r>
              <a:rPr lang="ru-RU" i="1" dirty="0"/>
              <a:t>экологической эффективностью</a:t>
            </a:r>
            <a:r>
              <a:rPr lang="ru-RU" dirty="0"/>
              <a:t> понимается соотношение экологических результатов от внедрения природоохранных мероприятий и затрат на внедрение этих мероприятий. </a:t>
            </a:r>
            <a:r>
              <a:rPr lang="ru-RU" i="1" dirty="0"/>
              <a:t>Экологический результат</a:t>
            </a:r>
            <a:r>
              <a:rPr lang="ru-RU" dirty="0"/>
              <a:t> - это снижение количества вредных веществ, поступающих в окружающую среду, и их концентрации, увеличение количества и качества земельных и лесных ресурсов и т. 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465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 Социальная эффективность - это соотношение социальных результатов, полученных в результате внедрения природоохранных мероприятий, и затрат на их внедрение. Социальный результат - это снижение заболеваемости, увеличение продолжительности жизни населения, рост производительности труда, улучшение условий труда и т.п. </a:t>
            </a:r>
          </a:p>
        </p:txBody>
      </p:sp>
    </p:spTree>
    <p:extLst>
      <p:ext uri="{BB962C8B-B14F-4D97-AF65-F5344CB8AC3E}">
        <p14:creationId xmlns:p14="http://schemas.microsoft.com/office/powerpoint/2010/main" val="1543685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Экономический эффект, или результат природоохранных затрат, проявляется в предотвращении экономического ущерба от техногенного воздействия предприятия на окружающую среду и получении дополнительного дохода в результате улучшения производственной деятельности предприятий в условиях более благоприятной экологической обстановки. Эффективность природоохранной деятельности общества следует рассматривать как составную часть эффективности всей экономики. </a:t>
            </a:r>
          </a:p>
        </p:txBody>
      </p:sp>
    </p:spTree>
    <p:extLst>
      <p:ext uri="{BB962C8B-B14F-4D97-AF65-F5344CB8AC3E}">
        <p14:creationId xmlns:p14="http://schemas.microsoft.com/office/powerpoint/2010/main" val="22878398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Среди таких мероприятий можно выделить:</a:t>
            </a:r>
          </a:p>
          <a:p>
            <a:r>
              <a:rPr lang="ru-RU" dirty="0"/>
              <a:t>-	внедрение эффективных методов очистки сточных вод и газовых выбросов;</a:t>
            </a:r>
          </a:p>
          <a:p>
            <a:r>
              <a:rPr lang="ru-RU" dirty="0"/>
              <a:t>-	разработка и внедрение эффективных методов обезвреживания и использования твердых отходов;</a:t>
            </a:r>
          </a:p>
          <a:p>
            <a:r>
              <a:rPr lang="ru-RU" dirty="0"/>
              <a:t>-	внедрение малоотходных технологий;</a:t>
            </a:r>
          </a:p>
          <a:p>
            <a:r>
              <a:rPr lang="ru-RU" dirty="0"/>
              <a:t>-	проведение работ по рекультивации земель, охране недр и лесов;</a:t>
            </a:r>
          </a:p>
          <a:p>
            <a:r>
              <a:rPr lang="ru-RU" dirty="0"/>
              <a:t>-	размещение предприятий с учетом экологических факторов.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770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 К капитальным вложениям природоохранного назначения относятся единовременные затраты:</a:t>
            </a:r>
          </a:p>
          <a:p>
            <a:r>
              <a:rPr lang="ru-RU" dirty="0"/>
              <a:t>     1)	на создание новых или реконструкцию существующих основных фондов, сокращающих отрицательное воздействие хозяйственной деятельности на окружающую среду;</a:t>
            </a:r>
          </a:p>
          <a:p>
            <a:r>
              <a:rPr lang="ru-RU" dirty="0"/>
              <a:t>       2) модификацию технологий производства, осуществляемых исключительно с целью снижения его неблагоприятного воздействия на окружающую среду.</a:t>
            </a:r>
          </a:p>
        </p:txBody>
      </p:sp>
    </p:spTree>
    <p:extLst>
      <p:ext uri="{BB962C8B-B14F-4D97-AF65-F5344CB8AC3E}">
        <p14:creationId xmlns:p14="http://schemas.microsoft.com/office/powerpoint/2010/main" val="1184599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Эксплуатационными расходами природоохранного назначения являются:</a:t>
            </a:r>
          </a:p>
          <a:p>
            <a:r>
              <a:rPr lang="ru-RU" dirty="0"/>
              <a:t>-	текущие затраты на содержание и обслуживание основных фондов природоохранного назначения. В состав этих затрат включаются ежегодные затраты на основную и дополнительную заработную плату обслуживающего персонала, технический уход за оборудованием, текущий ремонт, амортизационные отчисления на полное восстановление, энергетические расходы, расходы на сырье и реагенты и другие виды текущих затрат;</a:t>
            </a:r>
          </a:p>
          <a:p>
            <a:r>
              <a:rPr lang="ru-RU" dirty="0"/>
              <a:t>-	затраты на оплату услуг, связанных с охраной окружающей среды.</a:t>
            </a:r>
          </a:p>
        </p:txBody>
      </p:sp>
    </p:spTree>
    <p:extLst>
      <p:ext uri="{BB962C8B-B14F-4D97-AF65-F5344CB8AC3E}">
        <p14:creationId xmlns:p14="http://schemas.microsoft.com/office/powerpoint/2010/main" val="24774039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Показатели  </a:t>
            </a:r>
            <a:r>
              <a:rPr lang="ru-RU" dirty="0"/>
              <a:t>эффективности инвестиционных проектов природоохранного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■</a:t>
            </a:r>
            <a:r>
              <a:rPr lang="ru-RU" i="1" dirty="0"/>
              <a:t>простой срок окупаемости </a:t>
            </a:r>
            <a:r>
              <a:rPr lang="ru-RU" b="1" i="1" dirty="0"/>
              <a:t>(</a:t>
            </a:r>
            <a:r>
              <a:rPr lang="en-US" b="1" i="1" dirty="0" err="1"/>
              <a:t>T</a:t>
            </a:r>
            <a:r>
              <a:rPr lang="en-US" b="1" i="1" baseline="-25000" dirty="0" err="1"/>
              <a:t>n</a:t>
            </a:r>
            <a:r>
              <a:rPr lang="ru-RU" b="1" i="1" dirty="0"/>
              <a:t>),</a:t>
            </a:r>
            <a:r>
              <a:rPr lang="ru-RU" i="1" dirty="0"/>
              <a:t> не более 5 лет;</a:t>
            </a:r>
            <a:endParaRPr lang="ru-RU" dirty="0"/>
          </a:p>
          <a:p>
            <a:r>
              <a:rPr lang="ru-RU" i="1" dirty="0"/>
              <a:t>    ■ динамический срок окупаемости (</a:t>
            </a:r>
            <a:r>
              <a:rPr lang="ru-RU" b="1" i="1" dirty="0" err="1"/>
              <a:t>Т</a:t>
            </a:r>
            <a:r>
              <a:rPr lang="ru-RU" b="1" i="1" baseline="-25000" dirty="0" err="1"/>
              <a:t>д</a:t>
            </a:r>
            <a:r>
              <a:rPr lang="ru-RU" i="1" dirty="0"/>
              <a:t> ), не более 8 лет;</a:t>
            </a:r>
            <a:endParaRPr lang="ru-RU" dirty="0"/>
          </a:p>
          <a:p>
            <a:r>
              <a:rPr lang="ru-RU" i="1" dirty="0"/>
              <a:t>    ■ дисконтированный доход (</a:t>
            </a:r>
            <a:r>
              <a:rPr lang="ru-RU" b="1" i="1" dirty="0"/>
              <a:t>ДД</a:t>
            </a:r>
            <a:r>
              <a:rPr lang="ru-RU" i="1" dirty="0"/>
              <a:t>) более 0;</a:t>
            </a:r>
            <a:endParaRPr lang="ru-RU" dirty="0"/>
          </a:p>
          <a:p>
            <a:r>
              <a:rPr lang="ru-RU" i="1" dirty="0"/>
              <a:t>    ■внутренняя норма доходности (</a:t>
            </a:r>
            <a:r>
              <a:rPr lang="ru-RU" b="1" i="1" dirty="0" err="1"/>
              <a:t>Е</a:t>
            </a:r>
            <a:r>
              <a:rPr lang="ru-RU" b="1" i="1" baseline="-25000" dirty="0" err="1"/>
              <a:t>вн</a:t>
            </a:r>
            <a:r>
              <a:rPr lang="ru-RU" i="1" dirty="0"/>
              <a:t>), более Е - нормативной ставки дисконтирования;</a:t>
            </a:r>
            <a:endParaRPr lang="ru-RU" dirty="0"/>
          </a:p>
          <a:p>
            <a:r>
              <a:rPr lang="ru-RU" i="1"/>
              <a:t>    ■ индекс прибыльности (</a:t>
            </a:r>
            <a:r>
              <a:rPr lang="ru-RU" b="1" i="1"/>
              <a:t>П</a:t>
            </a:r>
            <a:r>
              <a:rPr lang="ru-RU" b="1" i="1" baseline="-25000"/>
              <a:t>и</a:t>
            </a:r>
            <a:r>
              <a:rPr lang="ru-RU" i="1"/>
              <a:t>), более 1,0.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465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.1.Плата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1.Плата  за загрязнение ОС устанавливается на единых принципах для всех предприятий - природопользователей.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2. Экологические платежи зачастую выступают в форме налогов на опасные для окружающей среды виды хозяйственной деятельности.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3. Все, что может вызвать неблагоприятные изменения в окружающей среде, может быть предметом экологического налогообложения и выступать в качестве  эффективно действующего  механизма  охраны окружающей среды. </a:t>
            </a:r>
          </a:p>
        </p:txBody>
      </p:sp>
    </p:spTree>
    <p:extLst>
      <p:ext uri="{BB962C8B-B14F-4D97-AF65-F5344CB8AC3E}">
        <p14:creationId xmlns:p14="http://schemas.microsoft.com/office/powerpoint/2010/main" val="388897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 Функции платы за природопользование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mtClean="0"/>
              <a:t>    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1) экономически стимулирует предприятия-загрязнители в реализации природоохранных мероприятий и внедрении экологических технологий;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2) служит основным источником образования средств для финансирования природоохранных мероприятий и компенсации ущерба от загрязнения природной среды.</a:t>
            </a:r>
          </a:p>
        </p:txBody>
      </p:sp>
    </p:spTree>
    <p:extLst>
      <p:ext uri="{BB962C8B-B14F-4D97-AF65-F5344CB8AC3E}">
        <p14:creationId xmlns:p14="http://schemas.microsoft.com/office/powerpoint/2010/main" val="3720430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400" b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.3.ЭКОНОМИЧЕСКИЕ ИНСТРУМЕНТЫ ПРИРОДООХРАННОЙ ДЕЯТЕЛЬНОСТИ</a:t>
            </a:r>
          </a:p>
        </p:txBody>
      </p:sp>
      <p:sp>
        <p:nvSpPr>
          <p:cNvPr id="3891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Плата за выбросы (сборы, налоги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- прямые платежи, основанные на измерении или оценках количества и качества загрязнителя;</a:t>
            </a:r>
          </a:p>
          <a:p>
            <a:pPr marL="0" indent="0">
              <a:buFont typeface="Wingdings" pitchFamily="2" charset="2"/>
              <a:buNone/>
            </a:pP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2) </a:t>
            </a:r>
            <a:r>
              <a:rPr lang="ru-RU" sz="2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Плата за пользование ресурсами (сборы, налоги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) - платежи на покрытие затрат за коллективные услуги в сфере , финансовый  механизм для покрытия затрат на сбор и очистку сточных вод и утилизацию твердых отходов , взимается за использование природного ресурса (парки, спортивное рыболовство или охота);</a:t>
            </a:r>
          </a:p>
          <a:p>
            <a:pPr marL="0" indent="0">
              <a:buFont typeface="Wingdings" pitchFamily="2" charset="2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Продуктовые налоги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платежи, которые налагаются на товар, создающий  загрязнение в процессе его производства, потребления или утилизации (удобрения, пестициды, упаковочные материалы, батарейки и т. д.). Продуктовые налоги вводятся, в первую очередь, с целью относительного увеличения цен на экологически вредную продукцию. Собранные доходы часто используются для финансирования систем сбора и переработки отходов;</a:t>
            </a:r>
          </a:p>
          <a:p>
            <a:pPr marL="0" indent="0">
              <a:buFont typeface="Wingdings" pitchFamily="2" charset="2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16044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ЭКОНОМИЧЕСКИЕ ИНСТРУМЕНТЫ ПРИРОДООХРАННОЙ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Плата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экологические нарушения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платежи, которые применяются к предприятиям-загрязнителям, не выполняющим требования природоохранного регулирования природными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ресурсами (на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базе ущерба или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прибыли;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истема «залоговая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плата, взимаемая в момент покупки продукта (стеклянные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бутылки) , частично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или полностью возмещается при возврате продукта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специализированной организации, занимающейся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переработкой отходов 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«Торговля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выбросами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загрязняющее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предприятие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может расширить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свою деятельность только в том случае, если это не увеличит общий объем загрязнения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районе(купить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права, или разрешения на загрязнение, у других предприятий, расположенных в том же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районе).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свою очередь, это требует сокращения выбросов на количество, равное дополнительному увеличению загрязнения в результате новой деятельности;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21465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400" b="1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.4.ЭКОНОМИЧЕСКИЕ ИНСТРУМЕНТЫ ПРИРОДООХРАННОЙ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 fontScale="850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З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алоговый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депозит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платежи, налагаемые на субъекты хозяйствования с целью обеспечения гарантий выполнения экологических требований. Предприятия - загрязнители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внести депозит в форме залога, который  возвращается, когда экологические обязательства выполнены;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Г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ражданская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ответственность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выплаты, которые взимаются в соответствии с гражданским законодательством для компенсации ущерба, нанесенного вследствие загрязнения окружающей среды, «жертвам»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или государству. Они могут применяться в контексте особых правил ответственности и компенсационных схем или фондов, финансируемых за счет взносов потенциальных загрязнителей (фонды борьбы с нефтяными разливами и т.п.);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С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убсидии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-все формы прямой финансовой помощи загрязнителям или пользователям природных ресурсов (гранты,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займы, налоговые льготы, ускоренная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амортизации основных средств и т. п.).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69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.5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Экологический налог и его функции</a:t>
            </a:r>
          </a:p>
        </p:txBody>
      </p:sp>
      <p:sp>
        <p:nvSpPr>
          <p:cNvPr id="41986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075613" cy="520541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плата субъектов хозяйствования за вредное воздействие на окружающую среду, которое они оказывают при осуществлении хозяйственной деятельности.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Функции экологического налога  состоят  в: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фискальная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формировании средств на финансирование природоохранных мероприятий, разработку и внедрение безотходных технологий, утилизацию отходов и т.п.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регулирующая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инструмент организации эффективного природопользования с минимальным загрязнением ОС). </a:t>
            </a:r>
          </a:p>
        </p:txBody>
      </p:sp>
    </p:spTree>
    <p:extLst>
      <p:ext uri="{BB962C8B-B14F-4D97-AF65-F5344CB8AC3E}">
        <p14:creationId xmlns:p14="http://schemas.microsoft.com/office/powerpoint/2010/main" val="3033907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.6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налогообложения 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экологическим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налогом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713" cy="4873625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выбросы загрязняющих веществ в атмосферный воздух;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сброс сточных вод;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3)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хранение, захоронение отходов производства;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ввоз на территорию Республики Беларусь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озоноразрушающих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веществ, в том числе содержащихся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налогом за выбросы загрязняющих веществ в атмосферный воздух облагаются только те загрязняющие вещества, которые перечислены в приложении 6 к НК РБ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>
              <a:spcAft>
                <a:spcPts val="0"/>
              </a:spcAft>
              <a:buFont typeface="Wingdings"/>
              <a:buChar char=""/>
              <a:defRPr/>
            </a:pPr>
            <a:endParaRPr lang="ru-RU" i="1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667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</TotalTime>
  <Words>1145</Words>
  <Application>Microsoft Office PowerPoint</Application>
  <PresentationFormat>Экран (4:3)</PresentationFormat>
  <Paragraphs>87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Лекция 13.Экономические методы управления природопользованием и охраной окружающей среды  </vt:lpstr>
      <vt:lpstr>1. Плата за природопользование.</vt:lpstr>
      <vt:lpstr>1.1.Плата за природопользование</vt:lpstr>
      <vt:lpstr>1.2. Функции платы за природопользование</vt:lpstr>
      <vt:lpstr>1.3.ЭКОНОМИЧЕСКИЕ ИНСТРУМЕНТЫ ПРИРОДООХРАННОЙ ДЕЯТЕЛЬНОСТИ</vt:lpstr>
      <vt:lpstr>1.4. ЭКОНОМИЧЕСКИЕ ИНСТРУМЕНТЫ ПРИРОДООХРАННОЙ ДЕЯТЕЛЬНОСТИ</vt:lpstr>
      <vt:lpstr>1.4.ЭКОНОМИЧЕСКИЕ ИНСТРУМЕНТЫ ПРИРОДООХРАННОЙ ДЕЯТЕЛЬНОСТИ</vt:lpstr>
      <vt:lpstr>1.5. Экологический налог и его функции</vt:lpstr>
      <vt:lpstr>1.6. Объекты налогообложения  экологическим налогом </vt:lpstr>
      <vt:lpstr>1.7. Налоговая база экологического налога </vt:lpstr>
      <vt:lpstr>2. Экологическое страхование</vt:lpstr>
      <vt:lpstr>2.1 Экологическое страхование</vt:lpstr>
      <vt:lpstr>Презентация PowerPoint</vt:lpstr>
      <vt:lpstr>Процедура экологического страхования</vt:lpstr>
      <vt:lpstr>Презентация PowerPoint</vt:lpstr>
      <vt:lpstr>Презентация PowerPoint</vt:lpstr>
      <vt:lpstr>Презентация PowerPoint</vt:lpstr>
      <vt:lpstr>5.Экономическая эффективность природоохранных мероприятий </vt:lpstr>
      <vt:lpstr>Презентация PowerPoint</vt:lpstr>
      <vt:lpstr>5.1.Эффективность природоохранной деятельности</vt:lpstr>
      <vt:lpstr>5.2. экологические, социальные, экономические показатели эффективности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Показатели  эффективности инвестиционных проектов природоохранного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13.Экономические методы управления природопользованием и охраной окружающей среды  </dc:title>
  <dc:creator>User</dc:creator>
  <cp:lastModifiedBy>User</cp:lastModifiedBy>
  <cp:revision>6</cp:revision>
  <dcterms:created xsi:type="dcterms:W3CDTF">2018-10-31T13:36:03Z</dcterms:created>
  <dcterms:modified xsi:type="dcterms:W3CDTF">2019-05-02T06:20:38Z</dcterms:modified>
</cp:coreProperties>
</file>